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86" autoAdjust="0"/>
    <p:restoredTop sz="94660"/>
  </p:normalViewPr>
  <p:slideViewPr>
    <p:cSldViewPr snapToGrid="0">
      <p:cViewPr>
        <p:scale>
          <a:sx n="66" d="100"/>
          <a:sy n="66" d="100"/>
        </p:scale>
        <p:origin x="1282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DE4C-6964-4EC3-9952-5EAEAB9B9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5F181-F1A3-4E04-9843-75553A10B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C8E2D-245B-4938-87A7-798B135C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3F73C-8636-4D5F-A038-D4B160F1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19D3-F7F2-4437-AEEC-691A1144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9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DAB5-43FA-44C5-A369-F1D69399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9FE14-9CF0-4DDD-89F4-7629FB4BC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AB6F3-73D6-4708-B700-BC8EE6AD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2A8DC-347C-42C0-80BA-05FE810B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E12B3-0E99-4B07-A9AB-9A911602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D359CA-4B8E-4655-B98D-2878541F6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6CB25-EC97-4DE0-84C4-80A2A4381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F9818-2016-473F-A8A2-DE92604BD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C9B33-EDF9-4B39-9FE2-890B41019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8FB72-6ED6-4B49-AD6F-209862BD4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0A39-F352-43D2-99E2-20EEC10D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47A11-4CDD-433D-A886-811040C80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390AF-AF6D-4C5E-B7CE-693DA1C8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00808-426C-4538-B9B2-E93EC733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62CE6-BF36-4B00-9E34-F06370B9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5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46D0-8850-4EA0-9002-C1C515F1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8FC27-85A4-4BD3-9132-52DDBC6DD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4A71-C61E-4235-9A46-169BA985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2C938-FC5D-4419-8CED-8E1A6BEC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B9921-CDC4-4B95-AE8E-E266BCF6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8A4C-F5C5-450C-A1D2-796C941D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D6E63-D762-432D-B218-06CD73CE1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A9F70-C314-459E-B1CB-12FBEB5B6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31B83-5AD5-4495-8D7D-14655BF7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EF599-D80D-4C61-B1F3-656E8AF66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18A4B-9C47-4E11-A9EC-0B783E29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2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5FA7-A61F-4E2B-84AC-65F98EC0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9B00A-827C-4C77-918D-4C6846B6C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917AE-388C-4C3C-890C-2D730CD87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8E154-1024-4F6F-B30E-3E949C230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0675F-8B10-4B18-B21F-E57CA40C4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5E01A-5FD0-4A0E-B59F-B1173014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4C4AC-CD8C-41E1-8CF3-DD1F8F70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8DDE53-7953-4974-B282-5685CDB6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5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C52F-9B21-48F2-96BC-8FF24343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2E2F7-56B2-4A85-A5CB-824777B3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FD04-9BE7-4AA8-B346-781D0FDA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8F5A5-6047-420F-B24F-7B010FB5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2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C1999-DE60-44D0-88D2-48DCB5A58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6CC8B-30F1-4C73-9F07-393E4AA3A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45C9C-6F6E-470D-91ED-2ED7F081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6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D239-2F27-447D-837F-E781A36A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A69D-B467-41D1-B87D-D6DDD99CF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703F3-4EC6-4EA0-B5C1-48A641397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207F8-3973-4C1D-AE1E-040644B4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047E9-B1BE-45C0-9FA9-3DA8D0E7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9E519-C4A3-474C-8FAD-BB4C3244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2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F0EB-6DED-46BA-8371-A894D939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D95C72-0263-4566-B4D1-C2A35E72A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5F3DE-66C5-454A-868E-4513A558F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E2FC-0E69-49F2-8AE9-C36A2FAB6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41819-FD59-4D45-9A98-A70CAECA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48150-B1FC-4EC5-8DAE-82685C60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6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556497-F6F1-40B9-BF1A-C0DCCBA9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4C82F-5C11-4E2C-B722-D4354AC99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BBDCE-59B3-4D5B-A081-2F444F43C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DCD6E-E095-4FB3-B442-14F8EB196D52}" type="datetimeFigureOut">
              <a:rPr lang="en-US" smtClean="0"/>
              <a:t>2020-01-16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2F886-3C20-4064-8CA7-EAB39D7C5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71628-3CA2-48B6-B88E-AD951BCAE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232EE-37DB-41F5-8913-E411B0B09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2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437F-F539-442F-9BD4-3BEA21507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Methodology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A3B13-BA0B-4FD8-A1B7-24A1277E7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Chaotic Dynamical Systems</a:t>
            </a:r>
          </a:p>
        </p:txBody>
      </p:sp>
    </p:spTree>
    <p:extLst>
      <p:ext uri="{BB962C8B-B14F-4D97-AF65-F5344CB8AC3E}">
        <p14:creationId xmlns:p14="http://schemas.microsoft.com/office/powerpoint/2010/main" val="71689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EE11-569E-4326-B633-11DA57EE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LSTM-s with different training data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E378B-D6BD-44E1-87E8-861F0DEA1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5" y="1569714"/>
            <a:ext cx="3787148" cy="284036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CFA14C-E7EB-45E6-BAC7-505DECF89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16" y="1569713"/>
            <a:ext cx="3787150" cy="2840364"/>
          </a:xfrm>
          <a:prstGeom prst="rect">
            <a:avLst/>
          </a:prstGeom>
        </p:spPr>
      </p:pic>
      <p:pic>
        <p:nvPicPr>
          <p:cNvPr id="14" name="Picture 13" descr="A picture containing large, different, group, holding&#10;&#10;Description automatically generated">
            <a:extLst>
              <a:ext uri="{FF2B5EF4-FFF2-40B4-BE49-F238E27FC236}">
                <a16:creationId xmlns:a16="http://schemas.microsoft.com/office/drawing/2014/main" id="{05393267-E54D-49B3-A1F0-219820B2FA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t="81717" r="57370" b="7033"/>
          <a:stretch/>
        </p:blipFill>
        <p:spPr>
          <a:xfrm>
            <a:off x="45097" y="4667249"/>
            <a:ext cx="12033172" cy="662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288C61-BE1A-44C9-B83D-DFDC39C63D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r="9375"/>
          <a:stretch/>
        </p:blipFill>
        <p:spPr>
          <a:xfrm>
            <a:off x="7620" y="5434432"/>
            <a:ext cx="12192000" cy="126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554D0-8114-4653-BCF4-B2ED437E16D2}"/>
              </a:ext>
            </a:extLst>
          </p:cNvPr>
          <p:cNvSpPr txBox="1"/>
          <p:nvPr/>
        </p:nvSpPr>
        <p:spPr>
          <a:xfrm>
            <a:off x="1262962" y="2292364"/>
            <a:ext cx="461665" cy="13950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L2 norm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77DA0-67B0-4FAE-B083-87038F3DBA57}"/>
              </a:ext>
            </a:extLst>
          </p:cNvPr>
          <p:cNvSpPr txBox="1"/>
          <p:nvPr/>
        </p:nvSpPr>
        <p:spPr>
          <a:xfrm>
            <a:off x="2591681" y="4225409"/>
            <a:ext cx="1682255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/>
              <a:t>Prediction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D7E3F-D39F-40F0-9258-808970D85035}"/>
              </a:ext>
            </a:extLst>
          </p:cNvPr>
          <p:cNvSpPr txBox="1"/>
          <p:nvPr/>
        </p:nvSpPr>
        <p:spPr>
          <a:xfrm>
            <a:off x="7918063" y="4225409"/>
            <a:ext cx="1682255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/>
              <a:t>Prediction 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99697-4087-4934-B8BB-150344B2B6E0}"/>
              </a:ext>
            </a:extLst>
          </p:cNvPr>
          <p:cNvSpPr txBox="1"/>
          <p:nvPr/>
        </p:nvSpPr>
        <p:spPr>
          <a:xfrm>
            <a:off x="6507616" y="1967307"/>
            <a:ext cx="461665" cy="20451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Number of examples</a:t>
            </a:r>
          </a:p>
        </p:txBody>
      </p:sp>
    </p:spTree>
    <p:extLst>
      <p:ext uri="{BB962C8B-B14F-4D97-AF65-F5344CB8AC3E}">
        <p14:creationId xmlns:p14="http://schemas.microsoft.com/office/powerpoint/2010/main" val="151242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1A57-FFD9-4F8F-9FD3-3C9A14CB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Consecutive ESN prediction animation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AB57C0F-AD77-4C99-BD72-601FBC771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40" y="1690688"/>
            <a:ext cx="6320519" cy="474039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4BF581-6F7B-46E6-8801-B5521E4BA553}"/>
              </a:ext>
            </a:extLst>
          </p:cNvPr>
          <p:cNvSpPr txBox="1"/>
          <p:nvPr/>
        </p:nvSpPr>
        <p:spPr>
          <a:xfrm>
            <a:off x="2704907" y="3468945"/>
            <a:ext cx="461665" cy="130260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Variables 1-8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0AEF1-91B0-4D52-9924-AB14BADA1B76}"/>
              </a:ext>
            </a:extLst>
          </p:cNvPr>
          <p:cNvSpPr txBox="1"/>
          <p:nvPr/>
        </p:nvSpPr>
        <p:spPr>
          <a:xfrm>
            <a:off x="5201395" y="6358411"/>
            <a:ext cx="1789208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/>
              <a:t>Prediction length</a:t>
            </a:r>
          </a:p>
        </p:txBody>
      </p:sp>
    </p:spTree>
    <p:extLst>
      <p:ext uri="{BB962C8B-B14F-4D97-AF65-F5344CB8AC3E}">
        <p14:creationId xmlns:p14="http://schemas.microsoft.com/office/powerpoint/2010/main" val="73861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B020-FC8E-4E0A-96FD-80D231B2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29F34-E389-4121-A0FC-3DEB6771D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Lornez</a:t>
            </a:r>
            <a:r>
              <a:rPr lang="en-US" dirty="0"/>
              <a:t> 96</a:t>
            </a:r>
          </a:p>
          <a:p>
            <a:pPr lvl="1"/>
            <a:r>
              <a:rPr lang="en-US" dirty="0"/>
              <a:t>Variables per timer step: 256</a:t>
            </a:r>
          </a:p>
          <a:p>
            <a:pPr lvl="1"/>
            <a:r>
              <a:rPr lang="en-US" dirty="0"/>
              <a:t>Reduced number of used variables: 8</a:t>
            </a:r>
          </a:p>
          <a:p>
            <a:pPr lvl="1"/>
            <a:r>
              <a:rPr lang="en-US" dirty="0"/>
              <a:t>Data set of 1 million timesteps</a:t>
            </a:r>
          </a:p>
          <a:p>
            <a:pPr lvl="1"/>
            <a:endParaRPr lang="en-US" dirty="0"/>
          </a:p>
          <a:p>
            <a:r>
              <a:rPr lang="en-US" dirty="0"/>
              <a:t>Other systems potentially to be added</a:t>
            </a:r>
          </a:p>
          <a:p>
            <a:pPr lvl="1"/>
            <a:r>
              <a:rPr lang="en-US" dirty="0"/>
              <a:t>KS system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66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723C-0A5F-45B6-8217-1FB3FEEE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CA56-9CCA-4700-B0EC-7BDB1D987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ESN (Echo State Networks)</a:t>
            </a:r>
          </a:p>
          <a:p>
            <a:pPr lvl="1"/>
            <a:r>
              <a:rPr lang="en-US" dirty="0"/>
              <a:t>Model input: 8 variables of one data point</a:t>
            </a:r>
          </a:p>
          <a:p>
            <a:pPr lvl="1"/>
            <a:r>
              <a:rPr lang="en-US" dirty="0"/>
              <a:t>Model warm um: 3 consecutive known initial conditions </a:t>
            </a:r>
          </a:p>
          <a:p>
            <a:pPr lvl="1"/>
            <a:r>
              <a:rPr lang="en-US" dirty="0"/>
              <a:t>Training length 300000, radius 0.1, degree 3, sigma 0.5, beta 0.0001, size 5000</a:t>
            </a:r>
          </a:p>
          <a:p>
            <a:pPr lvl="1"/>
            <a:endParaRPr lang="en-US" dirty="0"/>
          </a:p>
          <a:p>
            <a:r>
              <a:rPr lang="en-US" dirty="0"/>
              <a:t>LSTM (Long Short-Term Memory – </a:t>
            </a:r>
            <a:r>
              <a:rPr lang="en-US" dirty="0" err="1"/>
              <a:t>Keras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 input: 2D array of 3x8 variables</a:t>
            </a:r>
          </a:p>
          <a:p>
            <a:pPr lvl="1"/>
            <a:r>
              <a:rPr lang="en-US" dirty="0"/>
              <a:t>Training length 300000, hidden nodes 250, epochs 1000, batch size: 72</a:t>
            </a:r>
          </a:p>
        </p:txBody>
      </p:sp>
    </p:spTree>
    <p:extLst>
      <p:ext uri="{BB962C8B-B14F-4D97-AF65-F5344CB8AC3E}">
        <p14:creationId xmlns:p14="http://schemas.microsoft.com/office/powerpoint/2010/main" val="30223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D191-8B1E-40BB-99FA-F17D4F89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44AD3-6AA7-4B84-834E-CA8F7AAA0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training</a:t>
            </a:r>
          </a:p>
          <a:p>
            <a:pPr lvl="1"/>
            <a:r>
              <a:rPr lang="en-US" dirty="0"/>
              <a:t>Trained on data from 1</a:t>
            </a:r>
            <a:r>
              <a:rPr lang="en-US" baseline="30000" dirty="0"/>
              <a:t>st</a:t>
            </a:r>
            <a:r>
              <a:rPr lang="en-US" dirty="0"/>
              <a:t> to 300000</a:t>
            </a:r>
            <a:r>
              <a:rPr lang="en-US" baseline="30000" dirty="0"/>
              <a:t>th</a:t>
            </a:r>
            <a:r>
              <a:rPr lang="en-US" dirty="0"/>
              <a:t> data point</a:t>
            </a:r>
          </a:p>
          <a:p>
            <a:pPr lvl="1"/>
            <a:r>
              <a:rPr lang="en-US" dirty="0"/>
              <a:t>Trained on data from 300000</a:t>
            </a:r>
            <a:r>
              <a:rPr lang="en-US" baseline="30000" dirty="0"/>
              <a:t>th</a:t>
            </a:r>
            <a:r>
              <a:rPr lang="en-US" dirty="0"/>
              <a:t> to 600000</a:t>
            </a:r>
            <a:r>
              <a:rPr lang="en-US" baseline="30000" dirty="0"/>
              <a:t>th</a:t>
            </a:r>
            <a:r>
              <a:rPr lang="en-US" dirty="0"/>
              <a:t> data point</a:t>
            </a:r>
          </a:p>
          <a:p>
            <a:r>
              <a:rPr lang="en-US" dirty="0"/>
              <a:t>Executing prediction</a:t>
            </a:r>
          </a:p>
          <a:p>
            <a:pPr lvl="1"/>
            <a:r>
              <a:rPr lang="en-US" dirty="0"/>
              <a:t>Initial conditions are 25000 data points starting from 950000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each initial condition 1000 time-steps are predicted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Understanding prediction result for each model</a:t>
            </a:r>
          </a:p>
          <a:p>
            <a:pPr lvl="1"/>
            <a:r>
              <a:rPr lang="en-US" dirty="0"/>
              <a:t>Comparing predictions from tweaked ESN and LSTM models</a:t>
            </a:r>
          </a:p>
        </p:txBody>
      </p:sp>
    </p:spTree>
    <p:extLst>
      <p:ext uri="{BB962C8B-B14F-4D97-AF65-F5344CB8AC3E}">
        <p14:creationId xmlns:p14="http://schemas.microsoft.com/office/powerpoint/2010/main" val="54134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8020-02C5-4DE6-9DC5-B03E4144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horizon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7F53C84-7352-4F6E-A841-CF4612C4B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Length of useful prediction before it diverges from validation data</a:t>
            </a:r>
          </a:p>
        </p:txBody>
      </p:sp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2132348-C9AE-4CD8-B06B-9D29F1B84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2" t="10495" r="56193" b="6550"/>
          <a:stretch/>
        </p:blipFill>
        <p:spPr>
          <a:xfrm>
            <a:off x="838200" y="2391973"/>
            <a:ext cx="10515600" cy="4132619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1E46F485-B828-4297-A7C2-5CED6B7871E7}"/>
              </a:ext>
            </a:extLst>
          </p:cNvPr>
          <p:cNvSpPr/>
          <p:nvPr/>
        </p:nvSpPr>
        <p:spPr>
          <a:xfrm>
            <a:off x="690342" y="2482808"/>
            <a:ext cx="84779" cy="33850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DD2EA-686A-41C7-A9D8-015162E7FE34}"/>
              </a:ext>
            </a:extLst>
          </p:cNvPr>
          <p:cNvSpPr txBox="1"/>
          <p:nvPr/>
        </p:nvSpPr>
        <p:spPr>
          <a:xfrm>
            <a:off x="165598" y="3522874"/>
            <a:ext cx="461665" cy="129285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01763-D71E-4658-BFCB-EE200309D4F6}"/>
              </a:ext>
            </a:extLst>
          </p:cNvPr>
          <p:cNvSpPr txBox="1"/>
          <p:nvPr/>
        </p:nvSpPr>
        <p:spPr>
          <a:xfrm>
            <a:off x="18267" y="5942568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</a:t>
            </a:r>
          </a:p>
        </p:txBody>
      </p:sp>
    </p:spTree>
    <p:extLst>
      <p:ext uri="{BB962C8B-B14F-4D97-AF65-F5344CB8AC3E}">
        <p14:creationId xmlns:p14="http://schemas.microsoft.com/office/powerpoint/2010/main" val="237534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EF1E17-FB5E-4123-A041-9D7AF3B2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horizon histogram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0A0A79-EDAE-492F-B755-723C916CC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/>
              <a:t>Validation set </a:t>
            </a:r>
          </a:p>
          <a:p>
            <a:pPr algn="ctr"/>
            <a:r>
              <a:rPr lang="en-US" dirty="0"/>
              <a:t>(data from outside training set)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107A63-9609-4EAD-BCE0-7551510814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808287"/>
            <a:ext cx="4912784" cy="368458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3AB543-1507-400D-9CBB-DE7CC07A4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/>
              <a:t>Data from inside training set </a:t>
            </a:r>
          </a:p>
          <a:p>
            <a:pPr algn="ctr"/>
            <a:r>
              <a:rPr lang="en-US" dirty="0"/>
              <a:t>(no overfitting)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13D3D8-49AF-433C-BF06-5206E35E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808286"/>
            <a:ext cx="4912784" cy="3684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7C4980-7D7E-47BC-BFE6-80272B573B56}"/>
              </a:ext>
            </a:extLst>
          </p:cNvPr>
          <p:cNvSpPr txBox="1"/>
          <p:nvPr/>
        </p:nvSpPr>
        <p:spPr>
          <a:xfrm>
            <a:off x="2467972" y="6426755"/>
            <a:ext cx="1901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horizon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CA6C7-5A3A-4453-858A-DC76E3AD957E}"/>
              </a:ext>
            </a:extLst>
          </p:cNvPr>
          <p:cNvSpPr txBox="1"/>
          <p:nvPr/>
        </p:nvSpPr>
        <p:spPr>
          <a:xfrm>
            <a:off x="7813085" y="6426754"/>
            <a:ext cx="1901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horizon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AC6E3-1692-4EA1-B5D8-15967A1BB1B1}"/>
              </a:ext>
            </a:extLst>
          </p:cNvPr>
          <p:cNvSpPr txBox="1"/>
          <p:nvPr/>
        </p:nvSpPr>
        <p:spPr>
          <a:xfrm>
            <a:off x="608955" y="3627992"/>
            <a:ext cx="461665" cy="20451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Number of examples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3364F-932F-4000-93EB-6B006B702428}"/>
              </a:ext>
            </a:extLst>
          </p:cNvPr>
          <p:cNvSpPr txBox="1"/>
          <p:nvPr/>
        </p:nvSpPr>
        <p:spPr>
          <a:xfrm>
            <a:off x="6096000" y="3627992"/>
            <a:ext cx="461665" cy="20451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Number of examples</a:t>
            </a:r>
          </a:p>
        </p:txBody>
      </p:sp>
    </p:spTree>
    <p:extLst>
      <p:ext uri="{BB962C8B-B14F-4D97-AF65-F5344CB8AC3E}">
        <p14:creationId xmlns:p14="http://schemas.microsoft.com/office/powerpoint/2010/main" val="425199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501C-CCA1-4D8A-97B4-8B714A3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ESN-s with different seeds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48540C-342F-45EF-9C5A-D9018EC06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6" y="1569717"/>
            <a:ext cx="3787146" cy="2840358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49D441-90A9-42DC-9681-F824C09E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17" y="1569715"/>
            <a:ext cx="3787148" cy="2840360"/>
          </a:xfrm>
          <a:prstGeom prst="rect">
            <a:avLst/>
          </a:prstGeom>
        </p:spPr>
      </p:pic>
      <p:pic>
        <p:nvPicPr>
          <p:cNvPr id="15" name="Picture 14" descr="A picture containing different, large, various, group&#10;&#10;Description automatically generated">
            <a:extLst>
              <a:ext uri="{FF2B5EF4-FFF2-40B4-BE49-F238E27FC236}">
                <a16:creationId xmlns:a16="http://schemas.microsoft.com/office/drawing/2014/main" id="{55086509-58A0-467F-856A-55FED709E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81643" r="57334" b="6505"/>
          <a:stretch/>
        </p:blipFill>
        <p:spPr>
          <a:xfrm>
            <a:off x="1" y="4667250"/>
            <a:ext cx="12078268" cy="683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D8FE2E-EEE2-44B6-B089-1D548943C2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r="9440"/>
          <a:stretch/>
        </p:blipFill>
        <p:spPr>
          <a:xfrm>
            <a:off x="0" y="5434432"/>
            <a:ext cx="12078269" cy="126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D864-12D9-4B44-B2D8-B3069548E5E7}"/>
              </a:ext>
            </a:extLst>
          </p:cNvPr>
          <p:cNvSpPr txBox="1"/>
          <p:nvPr/>
        </p:nvSpPr>
        <p:spPr>
          <a:xfrm>
            <a:off x="1262962" y="2292364"/>
            <a:ext cx="461665" cy="13950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L2 norm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0907B-2D32-48B9-8529-9A09455E6BCC}"/>
              </a:ext>
            </a:extLst>
          </p:cNvPr>
          <p:cNvSpPr txBox="1"/>
          <p:nvPr/>
        </p:nvSpPr>
        <p:spPr>
          <a:xfrm>
            <a:off x="2591681" y="4225409"/>
            <a:ext cx="1682255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/>
              <a:t>Prediction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ADFE0-BA16-4408-B623-FC592E4A9406}"/>
              </a:ext>
            </a:extLst>
          </p:cNvPr>
          <p:cNvSpPr txBox="1"/>
          <p:nvPr/>
        </p:nvSpPr>
        <p:spPr>
          <a:xfrm>
            <a:off x="7918063" y="4225409"/>
            <a:ext cx="1682255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/>
              <a:t>Prediction steps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BCDB8-1392-4B08-B388-53DD4BAF62F3}"/>
              </a:ext>
            </a:extLst>
          </p:cNvPr>
          <p:cNvSpPr txBox="1"/>
          <p:nvPr/>
        </p:nvSpPr>
        <p:spPr>
          <a:xfrm>
            <a:off x="6507616" y="1967307"/>
            <a:ext cx="461665" cy="20451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Number of examples</a:t>
            </a:r>
          </a:p>
        </p:txBody>
      </p:sp>
    </p:spTree>
    <p:extLst>
      <p:ext uri="{BB962C8B-B14F-4D97-AF65-F5344CB8AC3E}">
        <p14:creationId xmlns:p14="http://schemas.microsoft.com/office/powerpoint/2010/main" val="348012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22A8-984B-4797-BEB5-04B5568B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ESN-s with different training data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EF4953-A8B3-487C-926A-4FB44B9F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5" y="1569714"/>
            <a:ext cx="3787148" cy="284036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E7BAEB-DBBC-46E0-9F63-181B40AA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17" y="1569714"/>
            <a:ext cx="3787148" cy="2840362"/>
          </a:xfrm>
          <a:prstGeom prst="rect">
            <a:avLst/>
          </a:prstGeom>
        </p:spPr>
      </p:pic>
      <p:pic>
        <p:nvPicPr>
          <p:cNvPr id="14" name="Picture 13" descr="A picture containing large, different, bunch, group&#10;&#10;Description automatically generated">
            <a:extLst>
              <a:ext uri="{FF2B5EF4-FFF2-40B4-BE49-F238E27FC236}">
                <a16:creationId xmlns:a16="http://schemas.microsoft.com/office/drawing/2014/main" id="{67813808-A2D5-4DEF-9EFE-953710ABB4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4" t="81726" r="57349" b="7228"/>
          <a:stretch/>
        </p:blipFill>
        <p:spPr>
          <a:xfrm>
            <a:off x="5" y="4667250"/>
            <a:ext cx="12078264" cy="6488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BED233-2324-4E45-ABED-3AEF9D0E37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r="9563"/>
          <a:stretch/>
        </p:blipFill>
        <p:spPr>
          <a:xfrm>
            <a:off x="0" y="5434432"/>
            <a:ext cx="12191999" cy="126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8E0308-7AC9-436D-8868-27E34539B7C9}"/>
              </a:ext>
            </a:extLst>
          </p:cNvPr>
          <p:cNvSpPr txBox="1"/>
          <p:nvPr/>
        </p:nvSpPr>
        <p:spPr>
          <a:xfrm>
            <a:off x="1262962" y="2292364"/>
            <a:ext cx="461665" cy="13950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L2 norm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9F67B-549E-4CCB-B56B-C3A9042DF530}"/>
              </a:ext>
            </a:extLst>
          </p:cNvPr>
          <p:cNvSpPr txBox="1"/>
          <p:nvPr/>
        </p:nvSpPr>
        <p:spPr>
          <a:xfrm>
            <a:off x="2591681" y="4225409"/>
            <a:ext cx="1682255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/>
              <a:t>Prediction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35FBC-AA0F-47DD-BE3E-A0536A2E1F64}"/>
              </a:ext>
            </a:extLst>
          </p:cNvPr>
          <p:cNvSpPr txBox="1"/>
          <p:nvPr/>
        </p:nvSpPr>
        <p:spPr>
          <a:xfrm>
            <a:off x="7918063" y="4225409"/>
            <a:ext cx="1682255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/>
              <a:t>Prediction 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F728E-7BD0-49F6-891E-A286F6BFE912}"/>
              </a:ext>
            </a:extLst>
          </p:cNvPr>
          <p:cNvSpPr txBox="1"/>
          <p:nvPr/>
        </p:nvSpPr>
        <p:spPr>
          <a:xfrm>
            <a:off x="6507616" y="1967307"/>
            <a:ext cx="461665" cy="20451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Number of examples</a:t>
            </a:r>
          </a:p>
        </p:txBody>
      </p:sp>
    </p:spTree>
    <p:extLst>
      <p:ext uri="{BB962C8B-B14F-4D97-AF65-F5344CB8AC3E}">
        <p14:creationId xmlns:p14="http://schemas.microsoft.com/office/powerpoint/2010/main" val="335862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45D8-1F96-4480-A8D5-79F49E2C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ESN and LSTM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D04E4A-DAB4-4991-90C6-7A73E0808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36" y="1569715"/>
            <a:ext cx="3787146" cy="284036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A5A716-7A0E-43A2-9C23-67C68C77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18" y="1569715"/>
            <a:ext cx="3787146" cy="2840360"/>
          </a:xfrm>
          <a:prstGeom prst="rect">
            <a:avLst/>
          </a:prstGeom>
        </p:spPr>
      </p:pic>
      <p:pic>
        <p:nvPicPr>
          <p:cNvPr id="9" name="Picture 8" descr="A picture containing large, different, various, holding&#10;&#10;Description automatically generated">
            <a:extLst>
              <a:ext uri="{FF2B5EF4-FFF2-40B4-BE49-F238E27FC236}">
                <a16:creationId xmlns:a16="http://schemas.microsoft.com/office/drawing/2014/main" id="{613EE89E-2AAA-449C-8CA2-9596E3EF2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5" t="81600" r="57369" b="5374"/>
          <a:stretch/>
        </p:blipFill>
        <p:spPr>
          <a:xfrm>
            <a:off x="0" y="4667250"/>
            <a:ext cx="12078269" cy="767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2CBDDD-9032-436A-81F4-BD484ECE19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 r="9329"/>
          <a:stretch/>
        </p:blipFill>
        <p:spPr>
          <a:xfrm>
            <a:off x="0" y="5434432"/>
            <a:ext cx="12192000" cy="1263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87BA4-F943-45FE-B0CD-B40D35A17C37}"/>
              </a:ext>
            </a:extLst>
          </p:cNvPr>
          <p:cNvSpPr txBox="1"/>
          <p:nvPr/>
        </p:nvSpPr>
        <p:spPr>
          <a:xfrm>
            <a:off x="1262962" y="2292364"/>
            <a:ext cx="461665" cy="13950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L2 norm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0E7CE-86CA-464A-97C3-998C2E663B75}"/>
              </a:ext>
            </a:extLst>
          </p:cNvPr>
          <p:cNvSpPr txBox="1"/>
          <p:nvPr/>
        </p:nvSpPr>
        <p:spPr>
          <a:xfrm>
            <a:off x="2591681" y="4225409"/>
            <a:ext cx="1682255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/>
              <a:t>Prediction steps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F023D7-925A-4EB6-BD6B-AFB6BCB9C7F6}"/>
              </a:ext>
            </a:extLst>
          </p:cNvPr>
          <p:cNvSpPr txBox="1"/>
          <p:nvPr/>
        </p:nvSpPr>
        <p:spPr>
          <a:xfrm>
            <a:off x="7918063" y="4225409"/>
            <a:ext cx="1682255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/>
              <a:t>Prediction steps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6DD8C7-11E3-4FD7-9732-33BE7E1A02CE}"/>
              </a:ext>
            </a:extLst>
          </p:cNvPr>
          <p:cNvSpPr txBox="1"/>
          <p:nvPr/>
        </p:nvSpPr>
        <p:spPr>
          <a:xfrm>
            <a:off x="6507616" y="1967307"/>
            <a:ext cx="461665" cy="20451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Number of examples</a:t>
            </a:r>
          </a:p>
        </p:txBody>
      </p:sp>
    </p:spTree>
    <p:extLst>
      <p:ext uri="{BB962C8B-B14F-4D97-AF65-F5344CB8AC3E}">
        <p14:creationId xmlns:p14="http://schemas.microsoft.com/office/powerpoint/2010/main" val="2602866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283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Methodology Research</vt:lpstr>
      <vt:lpstr>Example system</vt:lpstr>
      <vt:lpstr>Tested models</vt:lpstr>
      <vt:lpstr>Experiments</vt:lpstr>
      <vt:lpstr>Prediction horizon</vt:lpstr>
      <vt:lpstr>Prediction horizon histogram</vt:lpstr>
      <vt:lpstr>Comparing ESN-s with different seeds</vt:lpstr>
      <vt:lpstr>Comparing ESN-s with different training data</vt:lpstr>
      <vt:lpstr>Comparing ESN and LSTM</vt:lpstr>
      <vt:lpstr>Comparing LSTM-s with different training data</vt:lpstr>
      <vt:lpstr>Consecutive ESN prediction animation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Methodology Research</dc:title>
  <dc:creator>Никола Јовановић</dc:creator>
  <cp:lastModifiedBy>Никола Јовановић</cp:lastModifiedBy>
  <cp:revision>20</cp:revision>
  <dcterms:created xsi:type="dcterms:W3CDTF">2020-01-15T17:13:00Z</dcterms:created>
  <dcterms:modified xsi:type="dcterms:W3CDTF">2020-01-16T23:57:18Z</dcterms:modified>
</cp:coreProperties>
</file>